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21" r:id="rId4"/>
    <p:sldId id="323" r:id="rId5"/>
    <p:sldId id="287" r:id="rId6"/>
    <p:sldId id="288" r:id="rId7"/>
    <p:sldId id="289" r:id="rId8"/>
    <p:sldId id="311" r:id="rId9"/>
    <p:sldId id="312" r:id="rId10"/>
    <p:sldId id="290" r:id="rId11"/>
    <p:sldId id="291" r:id="rId12"/>
    <p:sldId id="292" r:id="rId13"/>
    <p:sldId id="293" r:id="rId14"/>
    <p:sldId id="294" r:id="rId15"/>
    <p:sldId id="295" r:id="rId16"/>
    <p:sldId id="313" r:id="rId17"/>
    <p:sldId id="314" r:id="rId18"/>
    <p:sldId id="315" r:id="rId19"/>
    <p:sldId id="316" r:id="rId20"/>
    <p:sldId id="317" r:id="rId21"/>
    <p:sldId id="300" r:id="rId22"/>
    <p:sldId id="324" r:id="rId23"/>
    <p:sldId id="301" r:id="rId24"/>
    <p:sldId id="307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C185C9-E5EA-4B91-9A03-1A590C63A88C}">
          <p14:sldIdLst>
            <p14:sldId id="256"/>
            <p14:sldId id="257"/>
            <p14:sldId id="321"/>
            <p14:sldId id="323"/>
            <p14:sldId id="287"/>
            <p14:sldId id="288"/>
            <p14:sldId id="289"/>
            <p14:sldId id="311"/>
            <p14:sldId id="312"/>
            <p14:sldId id="290"/>
            <p14:sldId id="291"/>
            <p14:sldId id="292"/>
            <p14:sldId id="293"/>
            <p14:sldId id="294"/>
            <p14:sldId id="295"/>
            <p14:sldId id="313"/>
            <p14:sldId id="314"/>
            <p14:sldId id="315"/>
            <p14:sldId id="316"/>
            <p14:sldId id="317"/>
            <p14:sldId id="300"/>
            <p14:sldId id="324"/>
            <p14:sldId id="301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7A6"/>
    <a:srgbClr val="0B3C5D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PrabhathDevalla" TargetMode="External"/><Relationship Id="rId1" Type="http://schemas.openxmlformats.org/officeDocument/2006/relationships/hyperlink" Target="https://www.linkedin.com/in/venkata-naga-sai-prabhath-devalla-956b64259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PrabhathDevalla" TargetMode="External"/><Relationship Id="rId1" Type="http://schemas.openxmlformats.org/officeDocument/2006/relationships/hyperlink" Target="https://www.linkedin.com/in/venkata-naga-sai-prabhath-devalla-956b64259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04DFC-3B0E-4D77-8DE5-FD592B389E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8C0F9A-B4C6-4226-AFB2-4B972FB585FA}">
      <dgm:prSet custT="1"/>
      <dgm:spPr/>
      <dgm:t>
        <a:bodyPr/>
        <a:lstStyle/>
        <a:p>
          <a:r>
            <a:rPr lang="en-IN" sz="2000" dirty="0">
              <a:latin typeface="Aptos Narrow" panose="020B0004020202020204" pitchFamily="34" charset="0"/>
            </a:rPr>
            <a:t>My name is </a:t>
          </a:r>
          <a:r>
            <a:rPr lang="en-IN" sz="2000" b="1" dirty="0">
              <a:latin typeface="Aptos Narrow" panose="020B0004020202020204" pitchFamily="34" charset="0"/>
            </a:rPr>
            <a:t>Venkata Naga Sai Prabhath Devalla</a:t>
          </a:r>
          <a:r>
            <a:rPr lang="en-IN" sz="2000" dirty="0">
              <a:latin typeface="Aptos Narrow" panose="020B0004020202020204" pitchFamily="34" charset="0"/>
            </a:rPr>
            <a:t>.</a:t>
          </a:r>
          <a:endParaRPr lang="en-US" sz="2000" dirty="0">
            <a:latin typeface="Aptos Narrow" panose="020B0004020202020204" pitchFamily="34" charset="0"/>
          </a:endParaRPr>
        </a:p>
      </dgm:t>
    </dgm:pt>
    <dgm:pt modelId="{893B1816-4894-414A-858E-67569C4DBF0C}" type="parTrans" cxnId="{DEE9E8BB-11B7-4B13-BC1C-2491E6F645B7}">
      <dgm:prSet/>
      <dgm:spPr/>
      <dgm:t>
        <a:bodyPr/>
        <a:lstStyle/>
        <a:p>
          <a:endParaRPr lang="en-US"/>
        </a:p>
      </dgm:t>
    </dgm:pt>
    <dgm:pt modelId="{F74AB1FB-7B73-4637-82C8-061AF6D76015}" type="sibTrans" cxnId="{DEE9E8BB-11B7-4B13-BC1C-2491E6F645B7}">
      <dgm:prSet/>
      <dgm:spPr/>
      <dgm:t>
        <a:bodyPr/>
        <a:lstStyle/>
        <a:p>
          <a:endParaRPr lang="en-US"/>
        </a:p>
      </dgm:t>
    </dgm:pt>
    <dgm:pt modelId="{9A255FA4-DCA9-4553-9FB5-393951306365}">
      <dgm:prSet/>
      <dgm:spPr/>
      <dgm:t>
        <a:bodyPr/>
        <a:lstStyle/>
        <a:p>
          <a:r>
            <a:rPr lang="en-US" dirty="0">
              <a:latin typeface="Aptos Narrow" panose="020B0004020202020204" pitchFamily="34" charset="0"/>
            </a:rPr>
            <a:t>I have completed my </a:t>
          </a:r>
          <a:r>
            <a:rPr lang="en-US" b="1" dirty="0">
              <a:latin typeface="Aptos Narrow" panose="020B0004020202020204" pitchFamily="34" charset="0"/>
            </a:rPr>
            <a:t>Bachelor of Technology (B.Tech)</a:t>
          </a:r>
          <a:r>
            <a:rPr lang="en-US" dirty="0">
              <a:latin typeface="Aptos Narrow" panose="020B0004020202020204" pitchFamily="34" charset="0"/>
            </a:rPr>
            <a:t> in </a:t>
          </a:r>
          <a:r>
            <a:rPr lang="en-US" b="1" dirty="0">
              <a:latin typeface="Aptos Narrow" panose="020B0004020202020204" pitchFamily="34" charset="0"/>
            </a:rPr>
            <a:t>Electrical and Electronics Engineering (EEE)</a:t>
          </a:r>
          <a:r>
            <a:rPr lang="en-US" dirty="0">
              <a:latin typeface="Aptos Narrow" panose="020B0004020202020204" pitchFamily="34" charset="0"/>
            </a:rPr>
            <a:t>, from </a:t>
          </a:r>
          <a:r>
            <a:rPr lang="en-US" b="1" dirty="0">
              <a:latin typeface="Aptos Narrow" panose="020B0004020202020204" pitchFamily="34" charset="0"/>
            </a:rPr>
            <a:t>SRK Institute of Technology</a:t>
          </a:r>
          <a:r>
            <a:rPr lang="en-US" dirty="0">
              <a:latin typeface="Aptos Narrow" panose="020B0004020202020204" pitchFamily="34" charset="0"/>
            </a:rPr>
            <a:t>.</a:t>
          </a:r>
        </a:p>
      </dgm:t>
    </dgm:pt>
    <dgm:pt modelId="{E07509DE-8206-49D4-80BD-692C778DC9E0}" type="parTrans" cxnId="{24C5C587-E00D-4BED-8D1C-61653BC4021A}">
      <dgm:prSet/>
      <dgm:spPr/>
      <dgm:t>
        <a:bodyPr/>
        <a:lstStyle/>
        <a:p>
          <a:endParaRPr lang="en-US"/>
        </a:p>
      </dgm:t>
    </dgm:pt>
    <dgm:pt modelId="{06BCFFEE-502B-4A42-A86A-DC7E67E5F33D}" type="sibTrans" cxnId="{24C5C587-E00D-4BED-8D1C-61653BC4021A}">
      <dgm:prSet/>
      <dgm:spPr/>
      <dgm:t>
        <a:bodyPr/>
        <a:lstStyle/>
        <a:p>
          <a:endParaRPr lang="en-US"/>
        </a:p>
      </dgm:t>
    </dgm:pt>
    <dgm:pt modelId="{25011884-542C-48E2-A7BA-1955EF302240}">
      <dgm:prSet/>
      <dgm:spPr/>
      <dgm:t>
        <a:bodyPr/>
        <a:lstStyle/>
        <a:p>
          <a:r>
            <a:rPr lang="en-US" dirty="0">
              <a:latin typeface="Aptos Narrow" panose="020B0004020202020204" pitchFamily="34" charset="0"/>
            </a:rPr>
            <a:t>I chose </a:t>
          </a:r>
          <a:r>
            <a:rPr lang="en-US" b="1" dirty="0">
              <a:latin typeface="Aptos Narrow" panose="020B0004020202020204" pitchFamily="34" charset="0"/>
            </a:rPr>
            <a:t>Data Science </a:t>
          </a:r>
          <a:r>
            <a:rPr lang="en-US" dirty="0">
              <a:latin typeface="Aptos Narrow" panose="020B0004020202020204" pitchFamily="34" charset="0"/>
            </a:rPr>
            <a:t>to transform data into meaningful insights that support better decision-making.</a:t>
          </a:r>
        </a:p>
      </dgm:t>
    </dgm:pt>
    <dgm:pt modelId="{C27853FB-923A-4BF9-921B-AB8C1F5C3ACC}" type="parTrans" cxnId="{977F8403-E44B-4231-9963-81CEAEB6D47F}">
      <dgm:prSet/>
      <dgm:spPr/>
      <dgm:t>
        <a:bodyPr/>
        <a:lstStyle/>
        <a:p>
          <a:endParaRPr lang="en-US"/>
        </a:p>
      </dgm:t>
    </dgm:pt>
    <dgm:pt modelId="{A5EBD393-5DD4-4D36-9ED5-08E78CEE2B79}" type="sibTrans" cxnId="{977F8403-E44B-4231-9963-81CEAEB6D47F}">
      <dgm:prSet/>
      <dgm:spPr/>
      <dgm:t>
        <a:bodyPr/>
        <a:lstStyle/>
        <a:p>
          <a:endParaRPr lang="en-US"/>
        </a:p>
      </dgm:t>
    </dgm:pt>
    <dgm:pt modelId="{3B3B1CB6-39F5-4F2B-A502-99E2DBD54C82}">
      <dgm:prSet/>
      <dgm:spPr/>
      <dgm:t>
        <a:bodyPr/>
        <a:lstStyle/>
        <a:p>
          <a:r>
            <a:rPr lang="en-US" dirty="0">
              <a:latin typeface="Aptos Narrow" panose="020B0004020202020204" pitchFamily="34" charset="0"/>
            </a:rPr>
            <a:t>You can find my professional presence here:</a:t>
          </a:r>
        </a:p>
      </dgm:t>
    </dgm:pt>
    <dgm:pt modelId="{03A1033C-8F7A-4349-80C0-7A377F4FA36E}" type="parTrans" cxnId="{964C646F-2808-4471-9FDD-5FD133C0FDC7}">
      <dgm:prSet/>
      <dgm:spPr/>
      <dgm:t>
        <a:bodyPr/>
        <a:lstStyle/>
        <a:p>
          <a:endParaRPr lang="en-US"/>
        </a:p>
      </dgm:t>
    </dgm:pt>
    <dgm:pt modelId="{6DD29CC0-D848-487D-969C-7C893E4A9732}" type="sibTrans" cxnId="{964C646F-2808-4471-9FDD-5FD133C0FDC7}">
      <dgm:prSet/>
      <dgm:spPr/>
      <dgm:t>
        <a:bodyPr/>
        <a:lstStyle/>
        <a:p>
          <a:endParaRPr lang="en-US"/>
        </a:p>
      </dgm:t>
    </dgm:pt>
    <dgm:pt modelId="{7E4458AB-1C1B-4915-9624-AC7CF522D146}">
      <dgm:prSet/>
      <dgm:spPr/>
      <dgm:t>
        <a:bodyPr/>
        <a:lstStyle/>
        <a:p>
          <a:r>
            <a:rPr lang="en-US" b="1" dirty="0">
              <a:latin typeface="Aptos Narrow" panose="020B0004020202020204" pitchFamily="34" charset="0"/>
            </a:rPr>
            <a:t>LinkedIn :</a:t>
          </a:r>
          <a:r>
            <a:rPr lang="en-US" dirty="0">
              <a:latin typeface="Aptos Narrow" panose="020B0004020202020204" pitchFamily="34" charset="0"/>
            </a:rPr>
            <a:t>  </a:t>
          </a:r>
          <a:r>
            <a:rPr lang="en-IN" b="1" dirty="0">
              <a:solidFill>
                <a:schemeClr val="bg2">
                  <a:lumMod val="90000"/>
                </a:schemeClr>
              </a:solidFill>
              <a:latin typeface="Aptos Narrow" panose="020B0004020202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linkedin.com/in/venkata-naga-sai-prabhath-devalla-956b64259</a:t>
          </a:r>
          <a:endParaRPr lang="en-US" dirty="0">
            <a:solidFill>
              <a:schemeClr val="bg2">
                <a:lumMod val="90000"/>
              </a:schemeClr>
            </a:solidFill>
            <a:latin typeface="Aptos Narrow" panose="020B0004020202020204" pitchFamily="34" charset="0"/>
          </a:endParaRPr>
        </a:p>
      </dgm:t>
    </dgm:pt>
    <dgm:pt modelId="{6BFB7438-2AEB-4227-9A32-77CB3E19CA8B}" type="parTrans" cxnId="{BADE2177-FD30-4952-8A3C-FE7AD15E5925}">
      <dgm:prSet/>
      <dgm:spPr/>
      <dgm:t>
        <a:bodyPr/>
        <a:lstStyle/>
        <a:p>
          <a:endParaRPr lang="en-US"/>
        </a:p>
      </dgm:t>
    </dgm:pt>
    <dgm:pt modelId="{97348C70-20FC-44A3-894E-0B8F807BB3F2}" type="sibTrans" cxnId="{BADE2177-FD30-4952-8A3C-FE7AD15E5925}">
      <dgm:prSet/>
      <dgm:spPr/>
      <dgm:t>
        <a:bodyPr/>
        <a:lstStyle/>
        <a:p>
          <a:endParaRPr lang="en-US"/>
        </a:p>
      </dgm:t>
    </dgm:pt>
    <dgm:pt modelId="{92F1D3DB-5B91-4B55-8127-835F136A2A53}">
      <dgm:prSet/>
      <dgm:spPr/>
      <dgm:t>
        <a:bodyPr/>
        <a:lstStyle/>
        <a:p>
          <a:r>
            <a:rPr lang="en-IN" b="1" dirty="0">
              <a:latin typeface="Aptos Narrow" panose="020B0004020202020204" pitchFamily="34" charset="0"/>
            </a:rPr>
            <a:t>GitHub : </a:t>
          </a:r>
          <a:r>
            <a:rPr lang="en-IN" b="1" dirty="0">
              <a:solidFill>
                <a:schemeClr val="bg2">
                  <a:lumMod val="90000"/>
                </a:schemeClr>
              </a:solidFill>
              <a:latin typeface="Aptos Narrow" panose="020B000402020202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https://github.com/SaiPrabhathDevalla</a:t>
          </a:r>
          <a:br>
            <a:rPr lang="en-US" dirty="0">
              <a:solidFill>
                <a:schemeClr val="bg2">
                  <a:lumMod val="90000"/>
                </a:schemeClr>
              </a:solidFill>
              <a:latin typeface="Aptos Narrow" panose="020B0004020202020204" pitchFamily="34" charset="0"/>
            </a:rPr>
          </a:br>
          <a:endParaRPr lang="en-US" dirty="0">
            <a:solidFill>
              <a:schemeClr val="bg2">
                <a:lumMod val="90000"/>
              </a:schemeClr>
            </a:solidFill>
            <a:latin typeface="Aptos Narrow" panose="020B0004020202020204" pitchFamily="34" charset="0"/>
          </a:endParaRPr>
        </a:p>
      </dgm:t>
    </dgm:pt>
    <dgm:pt modelId="{5B19E69F-7856-4BE1-9955-364E4538F028}" type="parTrans" cxnId="{0B73C75B-3240-4927-A7C5-C7C926226CED}">
      <dgm:prSet/>
      <dgm:spPr/>
      <dgm:t>
        <a:bodyPr/>
        <a:lstStyle/>
        <a:p>
          <a:endParaRPr lang="en-US"/>
        </a:p>
      </dgm:t>
    </dgm:pt>
    <dgm:pt modelId="{83214962-977F-413F-84FB-A3C9C0386BA2}" type="sibTrans" cxnId="{0B73C75B-3240-4927-A7C5-C7C926226CED}">
      <dgm:prSet/>
      <dgm:spPr/>
      <dgm:t>
        <a:bodyPr/>
        <a:lstStyle/>
        <a:p>
          <a:endParaRPr lang="en-US"/>
        </a:p>
      </dgm:t>
    </dgm:pt>
    <dgm:pt modelId="{50AD093E-A71A-477C-B263-11C7D8EDC111}" type="pres">
      <dgm:prSet presAssocID="{6FA04DFC-3B0E-4D77-8DE5-FD592B389E4D}" presName="linear" presStyleCnt="0">
        <dgm:presLayoutVars>
          <dgm:animLvl val="lvl"/>
          <dgm:resizeHandles val="exact"/>
        </dgm:presLayoutVars>
      </dgm:prSet>
      <dgm:spPr/>
    </dgm:pt>
    <dgm:pt modelId="{E4BC13E1-DBC0-4B66-85E1-5564DD6A4A50}" type="pres">
      <dgm:prSet presAssocID="{E38C0F9A-B4C6-4226-AFB2-4B972FB585F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385D76C-B490-48D8-AE8F-A5C261BF8EF5}" type="pres">
      <dgm:prSet presAssocID="{F74AB1FB-7B73-4637-82C8-061AF6D76015}" presName="spacer" presStyleCnt="0"/>
      <dgm:spPr/>
    </dgm:pt>
    <dgm:pt modelId="{7F497192-13EB-4D48-B248-D10056CA8E59}" type="pres">
      <dgm:prSet presAssocID="{9A255FA4-DCA9-4553-9FB5-3939513063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91B9AF0-1040-4AAC-BB38-F4BF36F0C670}" type="pres">
      <dgm:prSet presAssocID="{06BCFFEE-502B-4A42-A86A-DC7E67E5F33D}" presName="spacer" presStyleCnt="0"/>
      <dgm:spPr/>
    </dgm:pt>
    <dgm:pt modelId="{79CC7611-E5FF-4E09-9896-D0A483AB9B18}" type="pres">
      <dgm:prSet presAssocID="{25011884-542C-48E2-A7BA-1955EF3022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83D1217-5368-4C88-B070-7011CBDB7F45}" type="pres">
      <dgm:prSet presAssocID="{A5EBD393-5DD4-4D36-9ED5-08E78CEE2B79}" presName="spacer" presStyleCnt="0"/>
      <dgm:spPr/>
    </dgm:pt>
    <dgm:pt modelId="{DF81C71C-D229-4771-A1BC-5542195E5BE6}" type="pres">
      <dgm:prSet presAssocID="{3B3B1CB6-39F5-4F2B-A502-99E2DBD54C8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10BB4F8-E3AF-456E-B7C6-AC261C88196E}" type="pres">
      <dgm:prSet presAssocID="{6DD29CC0-D848-487D-969C-7C893E4A9732}" presName="spacer" presStyleCnt="0"/>
      <dgm:spPr/>
    </dgm:pt>
    <dgm:pt modelId="{75E7C845-0B4A-49ED-9AA9-4F7FE30EC432}" type="pres">
      <dgm:prSet presAssocID="{7E4458AB-1C1B-4915-9624-AC7CF522D14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9036706-8261-4ACD-869B-C7885F80E762}" type="pres">
      <dgm:prSet presAssocID="{97348C70-20FC-44A3-894E-0B8F807BB3F2}" presName="spacer" presStyleCnt="0"/>
      <dgm:spPr/>
    </dgm:pt>
    <dgm:pt modelId="{22BDCC46-0B89-4474-A02F-C42C75647B34}" type="pres">
      <dgm:prSet presAssocID="{92F1D3DB-5B91-4B55-8127-835F136A2A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77F8403-E44B-4231-9963-81CEAEB6D47F}" srcId="{6FA04DFC-3B0E-4D77-8DE5-FD592B389E4D}" destId="{25011884-542C-48E2-A7BA-1955EF302240}" srcOrd="2" destOrd="0" parTransId="{C27853FB-923A-4BF9-921B-AB8C1F5C3ACC}" sibTransId="{A5EBD393-5DD4-4D36-9ED5-08E78CEE2B79}"/>
    <dgm:cxn modelId="{C1887B3F-386C-43E8-99A1-DA17D944A55D}" type="presOf" srcId="{3B3B1CB6-39F5-4F2B-A502-99E2DBD54C82}" destId="{DF81C71C-D229-4771-A1BC-5542195E5BE6}" srcOrd="0" destOrd="0" presId="urn:microsoft.com/office/officeart/2005/8/layout/vList2"/>
    <dgm:cxn modelId="{0B73C75B-3240-4927-A7C5-C7C926226CED}" srcId="{6FA04DFC-3B0E-4D77-8DE5-FD592B389E4D}" destId="{92F1D3DB-5B91-4B55-8127-835F136A2A53}" srcOrd="5" destOrd="0" parTransId="{5B19E69F-7856-4BE1-9955-364E4538F028}" sibTransId="{83214962-977F-413F-84FB-A3C9C0386BA2}"/>
    <dgm:cxn modelId="{59CBBD47-FB69-4C82-AB97-AB4943AE7799}" type="presOf" srcId="{9A255FA4-DCA9-4553-9FB5-393951306365}" destId="{7F497192-13EB-4D48-B248-D10056CA8E59}" srcOrd="0" destOrd="0" presId="urn:microsoft.com/office/officeart/2005/8/layout/vList2"/>
    <dgm:cxn modelId="{964C646F-2808-4471-9FDD-5FD133C0FDC7}" srcId="{6FA04DFC-3B0E-4D77-8DE5-FD592B389E4D}" destId="{3B3B1CB6-39F5-4F2B-A502-99E2DBD54C82}" srcOrd="3" destOrd="0" parTransId="{03A1033C-8F7A-4349-80C0-7A377F4FA36E}" sibTransId="{6DD29CC0-D848-487D-969C-7C893E4A9732}"/>
    <dgm:cxn modelId="{1C383B53-9A12-45BA-8C3B-970CD1752ECB}" type="presOf" srcId="{E38C0F9A-B4C6-4226-AFB2-4B972FB585FA}" destId="{E4BC13E1-DBC0-4B66-85E1-5564DD6A4A50}" srcOrd="0" destOrd="0" presId="urn:microsoft.com/office/officeart/2005/8/layout/vList2"/>
    <dgm:cxn modelId="{BEA69654-E60D-4434-835D-13B66808242B}" type="presOf" srcId="{6FA04DFC-3B0E-4D77-8DE5-FD592B389E4D}" destId="{50AD093E-A71A-477C-B263-11C7D8EDC111}" srcOrd="0" destOrd="0" presId="urn:microsoft.com/office/officeart/2005/8/layout/vList2"/>
    <dgm:cxn modelId="{BADE2177-FD30-4952-8A3C-FE7AD15E5925}" srcId="{6FA04DFC-3B0E-4D77-8DE5-FD592B389E4D}" destId="{7E4458AB-1C1B-4915-9624-AC7CF522D146}" srcOrd="4" destOrd="0" parTransId="{6BFB7438-2AEB-4227-9A32-77CB3E19CA8B}" sibTransId="{97348C70-20FC-44A3-894E-0B8F807BB3F2}"/>
    <dgm:cxn modelId="{369E7977-3B70-48C9-BBC5-2E463329632F}" type="presOf" srcId="{92F1D3DB-5B91-4B55-8127-835F136A2A53}" destId="{22BDCC46-0B89-4474-A02F-C42C75647B34}" srcOrd="0" destOrd="0" presId="urn:microsoft.com/office/officeart/2005/8/layout/vList2"/>
    <dgm:cxn modelId="{24C5C587-E00D-4BED-8D1C-61653BC4021A}" srcId="{6FA04DFC-3B0E-4D77-8DE5-FD592B389E4D}" destId="{9A255FA4-DCA9-4553-9FB5-393951306365}" srcOrd="1" destOrd="0" parTransId="{E07509DE-8206-49D4-80BD-692C778DC9E0}" sibTransId="{06BCFFEE-502B-4A42-A86A-DC7E67E5F33D}"/>
    <dgm:cxn modelId="{07B8449B-7F3B-421E-A8DF-09EB806E53A4}" type="presOf" srcId="{25011884-542C-48E2-A7BA-1955EF302240}" destId="{79CC7611-E5FF-4E09-9896-D0A483AB9B18}" srcOrd="0" destOrd="0" presId="urn:microsoft.com/office/officeart/2005/8/layout/vList2"/>
    <dgm:cxn modelId="{DEE9E8BB-11B7-4B13-BC1C-2491E6F645B7}" srcId="{6FA04DFC-3B0E-4D77-8DE5-FD592B389E4D}" destId="{E38C0F9A-B4C6-4226-AFB2-4B972FB585FA}" srcOrd="0" destOrd="0" parTransId="{893B1816-4894-414A-858E-67569C4DBF0C}" sibTransId="{F74AB1FB-7B73-4637-82C8-061AF6D76015}"/>
    <dgm:cxn modelId="{BC8C3ECE-1A77-4B18-A58A-CEBED5BB126D}" type="presOf" srcId="{7E4458AB-1C1B-4915-9624-AC7CF522D146}" destId="{75E7C845-0B4A-49ED-9AA9-4F7FE30EC432}" srcOrd="0" destOrd="0" presId="urn:microsoft.com/office/officeart/2005/8/layout/vList2"/>
    <dgm:cxn modelId="{974D5B86-C526-415B-94B8-E68FF73FB6AD}" type="presParOf" srcId="{50AD093E-A71A-477C-B263-11C7D8EDC111}" destId="{E4BC13E1-DBC0-4B66-85E1-5564DD6A4A50}" srcOrd="0" destOrd="0" presId="urn:microsoft.com/office/officeart/2005/8/layout/vList2"/>
    <dgm:cxn modelId="{EA2BFDF3-3380-4CD1-931B-D99C8BE89B32}" type="presParOf" srcId="{50AD093E-A71A-477C-B263-11C7D8EDC111}" destId="{3385D76C-B490-48D8-AE8F-A5C261BF8EF5}" srcOrd="1" destOrd="0" presId="urn:microsoft.com/office/officeart/2005/8/layout/vList2"/>
    <dgm:cxn modelId="{458C77E9-C9ED-469F-B8FF-B4B169091DD3}" type="presParOf" srcId="{50AD093E-A71A-477C-B263-11C7D8EDC111}" destId="{7F497192-13EB-4D48-B248-D10056CA8E59}" srcOrd="2" destOrd="0" presId="urn:microsoft.com/office/officeart/2005/8/layout/vList2"/>
    <dgm:cxn modelId="{7925D971-BBA8-4B3A-8A76-130C3D8EF400}" type="presParOf" srcId="{50AD093E-A71A-477C-B263-11C7D8EDC111}" destId="{791B9AF0-1040-4AAC-BB38-F4BF36F0C670}" srcOrd="3" destOrd="0" presId="urn:microsoft.com/office/officeart/2005/8/layout/vList2"/>
    <dgm:cxn modelId="{01D2EA89-D423-4511-8B0E-2FF632FC03E6}" type="presParOf" srcId="{50AD093E-A71A-477C-B263-11C7D8EDC111}" destId="{79CC7611-E5FF-4E09-9896-D0A483AB9B18}" srcOrd="4" destOrd="0" presId="urn:microsoft.com/office/officeart/2005/8/layout/vList2"/>
    <dgm:cxn modelId="{DB6B2EA5-68BF-4D01-8792-8A562FBA25BE}" type="presParOf" srcId="{50AD093E-A71A-477C-B263-11C7D8EDC111}" destId="{B83D1217-5368-4C88-B070-7011CBDB7F45}" srcOrd="5" destOrd="0" presId="urn:microsoft.com/office/officeart/2005/8/layout/vList2"/>
    <dgm:cxn modelId="{B44162B5-AF81-4442-8A19-BF921D2D53BA}" type="presParOf" srcId="{50AD093E-A71A-477C-B263-11C7D8EDC111}" destId="{DF81C71C-D229-4771-A1BC-5542195E5BE6}" srcOrd="6" destOrd="0" presId="urn:microsoft.com/office/officeart/2005/8/layout/vList2"/>
    <dgm:cxn modelId="{B59268E6-44AB-4093-92BF-F2ACE5620276}" type="presParOf" srcId="{50AD093E-A71A-477C-B263-11C7D8EDC111}" destId="{710BB4F8-E3AF-456E-B7C6-AC261C88196E}" srcOrd="7" destOrd="0" presId="urn:microsoft.com/office/officeart/2005/8/layout/vList2"/>
    <dgm:cxn modelId="{845593B9-4360-477C-A427-D50E3625656F}" type="presParOf" srcId="{50AD093E-A71A-477C-B263-11C7D8EDC111}" destId="{75E7C845-0B4A-49ED-9AA9-4F7FE30EC432}" srcOrd="8" destOrd="0" presId="urn:microsoft.com/office/officeart/2005/8/layout/vList2"/>
    <dgm:cxn modelId="{4AAE3CC2-2ADF-4302-903D-05BC89E1F64C}" type="presParOf" srcId="{50AD093E-A71A-477C-B263-11C7D8EDC111}" destId="{49036706-8261-4ACD-869B-C7885F80E762}" srcOrd="9" destOrd="0" presId="urn:microsoft.com/office/officeart/2005/8/layout/vList2"/>
    <dgm:cxn modelId="{00FBD728-F34B-48CD-9CC1-4DFE2627903D}" type="presParOf" srcId="{50AD093E-A71A-477C-B263-11C7D8EDC111}" destId="{22BDCC46-0B89-4474-A02F-C42C75647B3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C13E1-DBC0-4B66-85E1-5564DD6A4A50}">
      <dsp:nvSpPr>
        <dsp:cNvPr id="0" name=""/>
        <dsp:cNvSpPr/>
      </dsp:nvSpPr>
      <dsp:spPr>
        <a:xfrm>
          <a:off x="0" y="889424"/>
          <a:ext cx="7637958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Aptos Narrow" panose="020B0004020202020204" pitchFamily="34" charset="0"/>
            </a:rPr>
            <a:t>My name is </a:t>
          </a:r>
          <a:r>
            <a:rPr lang="en-IN" sz="2000" b="1" kern="1200" dirty="0">
              <a:latin typeface="Aptos Narrow" panose="020B0004020202020204" pitchFamily="34" charset="0"/>
            </a:rPr>
            <a:t>Venkata Naga Sai Prabhath Devalla</a:t>
          </a:r>
          <a:r>
            <a:rPr lang="en-IN" sz="2000" kern="1200" dirty="0">
              <a:latin typeface="Aptos Narrow" panose="020B0004020202020204" pitchFamily="34" charset="0"/>
            </a:rPr>
            <a:t>.</a:t>
          </a:r>
          <a:endParaRPr lang="en-US" sz="2000" kern="1200" dirty="0">
            <a:latin typeface="Aptos Narrow" panose="020B0004020202020204" pitchFamily="34" charset="0"/>
          </a:endParaRPr>
        </a:p>
      </dsp:txBody>
      <dsp:txXfrm>
        <a:off x="38981" y="928405"/>
        <a:ext cx="7559996" cy="720563"/>
      </dsp:txXfrm>
    </dsp:sp>
    <dsp:sp modelId="{7F497192-13EB-4D48-B248-D10056CA8E59}">
      <dsp:nvSpPr>
        <dsp:cNvPr id="0" name=""/>
        <dsp:cNvSpPr/>
      </dsp:nvSpPr>
      <dsp:spPr>
        <a:xfrm>
          <a:off x="0" y="1745550"/>
          <a:ext cx="7637958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 Narrow" panose="020B0004020202020204" pitchFamily="34" charset="0"/>
            </a:rPr>
            <a:t>I have completed my </a:t>
          </a:r>
          <a:r>
            <a:rPr lang="en-US" sz="2000" b="1" kern="1200" dirty="0">
              <a:latin typeface="Aptos Narrow" panose="020B0004020202020204" pitchFamily="34" charset="0"/>
            </a:rPr>
            <a:t>Bachelor of Technology (B.Tech)</a:t>
          </a:r>
          <a:r>
            <a:rPr lang="en-US" sz="2000" kern="1200" dirty="0">
              <a:latin typeface="Aptos Narrow" panose="020B0004020202020204" pitchFamily="34" charset="0"/>
            </a:rPr>
            <a:t> in </a:t>
          </a:r>
          <a:r>
            <a:rPr lang="en-US" sz="2000" b="1" kern="1200" dirty="0">
              <a:latin typeface="Aptos Narrow" panose="020B0004020202020204" pitchFamily="34" charset="0"/>
            </a:rPr>
            <a:t>Electrical and Electronics Engineering (EEE)</a:t>
          </a:r>
          <a:r>
            <a:rPr lang="en-US" sz="2000" kern="1200" dirty="0">
              <a:latin typeface="Aptos Narrow" panose="020B0004020202020204" pitchFamily="34" charset="0"/>
            </a:rPr>
            <a:t>, from </a:t>
          </a:r>
          <a:r>
            <a:rPr lang="en-US" sz="2000" b="1" kern="1200" dirty="0">
              <a:latin typeface="Aptos Narrow" panose="020B0004020202020204" pitchFamily="34" charset="0"/>
            </a:rPr>
            <a:t>SRK Institute of Technology</a:t>
          </a:r>
          <a:r>
            <a:rPr lang="en-US" sz="2000" kern="1200" dirty="0">
              <a:latin typeface="Aptos Narrow" panose="020B0004020202020204" pitchFamily="34" charset="0"/>
            </a:rPr>
            <a:t>.</a:t>
          </a:r>
        </a:p>
      </dsp:txBody>
      <dsp:txXfrm>
        <a:off x="38981" y="1784531"/>
        <a:ext cx="7559996" cy="720563"/>
      </dsp:txXfrm>
    </dsp:sp>
    <dsp:sp modelId="{79CC7611-E5FF-4E09-9896-D0A483AB9B18}">
      <dsp:nvSpPr>
        <dsp:cNvPr id="0" name=""/>
        <dsp:cNvSpPr/>
      </dsp:nvSpPr>
      <dsp:spPr>
        <a:xfrm>
          <a:off x="0" y="2601675"/>
          <a:ext cx="7637958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 Narrow" panose="020B0004020202020204" pitchFamily="34" charset="0"/>
            </a:rPr>
            <a:t>I chose </a:t>
          </a:r>
          <a:r>
            <a:rPr lang="en-US" sz="2000" b="1" kern="1200" dirty="0">
              <a:latin typeface="Aptos Narrow" panose="020B0004020202020204" pitchFamily="34" charset="0"/>
            </a:rPr>
            <a:t>Data Science </a:t>
          </a:r>
          <a:r>
            <a:rPr lang="en-US" sz="2000" kern="1200" dirty="0">
              <a:latin typeface="Aptos Narrow" panose="020B0004020202020204" pitchFamily="34" charset="0"/>
            </a:rPr>
            <a:t>to transform data into meaningful insights that support better decision-making.</a:t>
          </a:r>
        </a:p>
      </dsp:txBody>
      <dsp:txXfrm>
        <a:off x="38981" y="2640656"/>
        <a:ext cx="7559996" cy="720563"/>
      </dsp:txXfrm>
    </dsp:sp>
    <dsp:sp modelId="{DF81C71C-D229-4771-A1BC-5542195E5BE6}">
      <dsp:nvSpPr>
        <dsp:cNvPr id="0" name=""/>
        <dsp:cNvSpPr/>
      </dsp:nvSpPr>
      <dsp:spPr>
        <a:xfrm>
          <a:off x="0" y="3457800"/>
          <a:ext cx="7637958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ptos Narrow" panose="020B0004020202020204" pitchFamily="34" charset="0"/>
            </a:rPr>
            <a:t>You can find my professional presence here:</a:t>
          </a:r>
        </a:p>
      </dsp:txBody>
      <dsp:txXfrm>
        <a:off x="38981" y="3496781"/>
        <a:ext cx="7559996" cy="720563"/>
      </dsp:txXfrm>
    </dsp:sp>
    <dsp:sp modelId="{75E7C845-0B4A-49ED-9AA9-4F7FE30EC432}">
      <dsp:nvSpPr>
        <dsp:cNvPr id="0" name=""/>
        <dsp:cNvSpPr/>
      </dsp:nvSpPr>
      <dsp:spPr>
        <a:xfrm>
          <a:off x="0" y="4313925"/>
          <a:ext cx="7637958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ptos Narrow" panose="020B0004020202020204" pitchFamily="34" charset="0"/>
            </a:rPr>
            <a:t>LinkedIn :</a:t>
          </a:r>
          <a:r>
            <a:rPr lang="en-US" sz="2000" kern="1200" dirty="0">
              <a:latin typeface="Aptos Narrow" panose="020B0004020202020204" pitchFamily="34" charset="0"/>
            </a:rPr>
            <a:t>  </a:t>
          </a:r>
          <a:r>
            <a:rPr lang="en-IN" sz="2000" b="1" kern="1200" dirty="0">
              <a:solidFill>
                <a:schemeClr val="bg2">
                  <a:lumMod val="90000"/>
                </a:schemeClr>
              </a:solidFill>
              <a:latin typeface="Aptos Narrow" panose="020B0004020202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linkedin.com/in/venkata-naga-sai-prabhath-devalla-956b64259</a:t>
          </a:r>
          <a:endParaRPr lang="en-US" sz="2000" kern="1200" dirty="0">
            <a:solidFill>
              <a:schemeClr val="bg2">
                <a:lumMod val="90000"/>
              </a:schemeClr>
            </a:solidFill>
            <a:latin typeface="Aptos Narrow" panose="020B0004020202020204" pitchFamily="34" charset="0"/>
          </a:endParaRPr>
        </a:p>
      </dsp:txBody>
      <dsp:txXfrm>
        <a:off x="38981" y="4352906"/>
        <a:ext cx="7559996" cy="720563"/>
      </dsp:txXfrm>
    </dsp:sp>
    <dsp:sp modelId="{22BDCC46-0B89-4474-A02F-C42C75647B34}">
      <dsp:nvSpPr>
        <dsp:cNvPr id="0" name=""/>
        <dsp:cNvSpPr/>
      </dsp:nvSpPr>
      <dsp:spPr>
        <a:xfrm>
          <a:off x="0" y="5170050"/>
          <a:ext cx="7637958" cy="798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Aptos Narrow" panose="020B0004020202020204" pitchFamily="34" charset="0"/>
            </a:rPr>
            <a:t>GitHub : </a:t>
          </a:r>
          <a:r>
            <a:rPr lang="en-IN" sz="2000" b="1" kern="1200" dirty="0">
              <a:solidFill>
                <a:schemeClr val="bg2">
                  <a:lumMod val="90000"/>
                </a:schemeClr>
              </a:solidFill>
              <a:latin typeface="Aptos Narrow" panose="020B000402020202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https://github.com/SaiPrabhathDevalla</a:t>
          </a:r>
          <a:br>
            <a:rPr lang="en-US" sz="2000" kern="1200" dirty="0">
              <a:solidFill>
                <a:schemeClr val="bg2">
                  <a:lumMod val="90000"/>
                </a:schemeClr>
              </a:solidFill>
              <a:latin typeface="Aptos Narrow" panose="020B0004020202020204" pitchFamily="34" charset="0"/>
            </a:rPr>
          </a:br>
          <a:endParaRPr lang="en-US" sz="2000" kern="1200" dirty="0">
            <a:solidFill>
              <a:schemeClr val="bg2">
                <a:lumMod val="90000"/>
              </a:schemeClr>
            </a:solidFill>
            <a:latin typeface="Aptos Narrow" panose="020B0004020202020204" pitchFamily="34" charset="0"/>
          </a:endParaRPr>
        </a:p>
      </dsp:txBody>
      <dsp:txXfrm>
        <a:off x="38981" y="5209031"/>
        <a:ext cx="7559996" cy="720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69B8E-66C2-47DE-9CB1-AAA5E694CDE2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C832-8517-4DA7-9F7E-CFA128191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36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C832-8517-4DA7-9F7E-CFA128191EC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CD81-309B-2F63-0379-99AC78A3C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F4C16-82D0-7704-1AAD-1BBD65D40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435A-7584-E1D2-3A86-82D25D6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30FF-4970-17F1-2885-C14CBBEE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20814-F175-4496-CA86-DA3730E4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71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F26D-0F82-1D1F-7A81-335075CA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36A19-2BEA-A144-2092-79C901CCA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B144F-6AA7-082E-57BE-8F61054F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21BF-17ED-EDB3-4313-F4BB7688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04AB6-081F-9C92-042F-3E3F9F1C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67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75839-8305-D812-CA2D-E6BE528A3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3CDC7-DED7-4D97-22E1-A9058C050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0EFA-6ABF-7C9E-BE73-65503AB5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1D251-0A62-43AB-7AD7-F09ACF77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6AC7B-38B5-8878-0D0A-E75628C2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82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9F56-7D8F-15D9-C173-57268B3F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401A9-A160-A53C-6819-5AE669F6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12745-0F20-90C5-60BA-1972EA5B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923C4-F3FC-68DE-13A0-CED27D96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8EFD5-FB76-7853-DD7E-F1A2F651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94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61328-CBF7-14EA-1309-179919C8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BCAD5-C562-3D85-CBFF-406B176F3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45F8A-8DC6-3177-16B0-493952FC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3CF9A-2590-FEB5-1BAC-E49ABD92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D83A-5DB6-E1C8-EA88-A9DC7E78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5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FE1-E875-8214-CA75-1B4D4B4F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8A898-188C-D76A-EA36-018462E16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75244-9626-1B24-EC7D-5904626A6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32CB3-9F60-68AE-7689-ACD195ED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09E53-8490-2E5C-4792-7D5EB06B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51DAB-25E0-AF4E-2DED-60CE27AF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69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8AE3-D55B-C7D4-B482-77BD3C5E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EA64-4143-B146-47E4-24C7188CF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62B6E-3A1F-8DA5-859A-1A3BF959F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39CC8-AA88-4572-7C93-749BCA28B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E671-EEE4-A2FA-5AED-9BA5AB82C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D2D5C-8DB5-5191-ABA4-6E73938B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F5ED5-812B-7BEC-042B-BF5D143A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8BEEE-E0AD-B578-2C8C-0B0121A7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8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0708-1145-C712-71C4-95DA221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262B4-FFBC-CC12-0959-B9BD42F5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F8AD4-FF4E-3305-A4CA-3874FB23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55DBE-8641-57CB-A1D7-5D60B4CF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36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C7091-868C-AAE2-8F8C-67D80CD3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B2130-0D58-F777-C013-D81D9099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F7EA8-5783-0766-4401-1F18D684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8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BCF4-DE9B-8739-720C-502E664C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1A65-DD30-BE27-4739-A669152C4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6245E-64F5-B766-1B46-DCD2EAFF9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3A553-9117-8485-354F-5971F34A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E676F-936C-8E46-94B6-65D7331D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6DB6D-12FE-C2FB-3211-112541F4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5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54B3-025D-E8E8-5E63-65D0BE56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1C30B-EA81-3495-BFE7-282175E3E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8607E-D4B3-6E30-C5C0-13AFBC8E8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341AE-FBE4-F111-19A9-65F96F76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66893-D42B-3DE5-FC6B-2EA53C28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4315-F2B7-87E9-E4DA-D810CC98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98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7376E-1B4D-FE1F-5AD7-6D81EC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F3314-24FC-D07E-4528-559F0488E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B149C-89DC-87D3-2C7B-700A4842D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FF2FB-B2E8-4A8B-A0C8-75CED45CF99D}" type="datetimeFigureOut">
              <a:rPr lang="en-IN" smtClean="0"/>
              <a:t>22-12-2025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71054-BC8B-A9B4-0B06-1BAD81CFF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83145-8BE3-D321-01FF-1173AD53A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6656F1-DEB7-465D-8259-337E0935C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35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8;p1">
            <a:extLst>
              <a:ext uri="{FF2B5EF4-FFF2-40B4-BE49-F238E27FC236}">
                <a16:creationId xmlns:a16="http://schemas.microsoft.com/office/drawing/2014/main" id="{2A7AB848-6A14-3AA4-287F-10FA6D9552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5013F-3CAD-7E20-5715-AEFF2EF10AF8}"/>
              </a:ext>
            </a:extLst>
          </p:cNvPr>
          <p:cNvSpPr txBox="1"/>
          <p:nvPr/>
        </p:nvSpPr>
        <p:spPr>
          <a:xfrm>
            <a:off x="6904583" y="5419313"/>
            <a:ext cx="5692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Venkata Naga Sai Prabhath Devalla</a:t>
            </a:r>
          </a:p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435</a:t>
            </a:r>
          </a:p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Dilsukhnagar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93FB7-CA63-DE62-00E9-D24FD5AA5285}"/>
              </a:ext>
            </a:extLst>
          </p:cNvPr>
          <p:cNvSpPr txBox="1"/>
          <p:nvPr/>
        </p:nvSpPr>
        <p:spPr>
          <a:xfrm>
            <a:off x="-1184" y="2660073"/>
            <a:ext cx="12191999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PROJECT ON</a:t>
            </a:r>
          </a:p>
          <a:p>
            <a:pPr algn="ctr"/>
            <a:endParaRPr lang="en-US" sz="1000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5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ENERGY CONSUMPTION ANALYSIS</a:t>
            </a:r>
          </a:p>
          <a:p>
            <a:pPr algn="ctr"/>
            <a:r>
              <a:rPr lang="en-US" sz="5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USING </a:t>
            </a:r>
            <a:r>
              <a:rPr lang="en-US" sz="5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MySQL</a:t>
            </a:r>
            <a:endParaRPr lang="en-IN" sz="5000" b="1" dirty="0">
              <a:solidFill>
                <a:schemeClr val="tx2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8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E95AB-77AB-5268-71AE-51F68891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8825-5730-A47B-DDC7-4DDFFAF6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72"/>
            <a:ext cx="10515600" cy="746045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Tables :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31E3ED-5848-66AC-A3D8-BC0BEA92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041"/>
          <a:stretch>
            <a:fillRect/>
          </a:stretch>
        </p:blipFill>
        <p:spPr>
          <a:xfrm>
            <a:off x="265471" y="1183941"/>
            <a:ext cx="2396705" cy="20054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6083D6-98F9-938D-8153-2CDE283E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79"/>
          <a:stretch>
            <a:fillRect/>
          </a:stretch>
        </p:blipFill>
        <p:spPr>
          <a:xfrm>
            <a:off x="3524027" y="1183941"/>
            <a:ext cx="5143946" cy="20054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F2D043-C8B3-AEBA-2287-D182BD04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896" y="1183941"/>
            <a:ext cx="2594082" cy="20054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E405CB-BB7F-CB8F-C474-EBB613B68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72" y="3668632"/>
            <a:ext cx="3541853" cy="24075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9DF9D05-B0E0-5A35-4CBE-FE975CBF7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312" y="3668632"/>
            <a:ext cx="2801820" cy="24075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6ECAA2-6A7F-FF5F-4D07-DF8A240B4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5119" y="3668632"/>
            <a:ext cx="4420859" cy="24075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8F55BE2-6DC6-60FB-01C9-5B8C115FE603}"/>
              </a:ext>
            </a:extLst>
          </p:cNvPr>
          <p:cNvSpPr txBox="1"/>
          <p:nvPr/>
        </p:nvSpPr>
        <p:spPr>
          <a:xfrm>
            <a:off x="265471" y="735534"/>
            <a:ext cx="116905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Country                            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Emission_3                                  Population</a:t>
            </a:r>
            <a:endParaRPr lang="en-IN" sz="26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D5948C-299E-E3A0-AF42-48531A18C40B}"/>
              </a:ext>
            </a:extLst>
          </p:cNvPr>
          <p:cNvSpPr txBox="1"/>
          <p:nvPr/>
        </p:nvSpPr>
        <p:spPr>
          <a:xfrm>
            <a:off x="236021" y="3230570"/>
            <a:ext cx="116905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Production                             GDP_3                              Consumption</a:t>
            </a:r>
            <a:endParaRPr lang="en-IN" sz="26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B72E1A5-6AA3-C9FE-BF0E-DF878CC5ADD5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181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96BD9-9B65-55B5-3E29-BF0269D4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2960-43F0-33D1-5286-2A3E4497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646257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What is the total emission per country for the most recent year available?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C10D42-961E-E083-C245-A25C82E97FD4}"/>
              </a:ext>
            </a:extLst>
          </p:cNvPr>
          <p:cNvSpPr txBox="1">
            <a:spLocks/>
          </p:cNvSpPr>
          <p:nvPr/>
        </p:nvSpPr>
        <p:spPr>
          <a:xfrm>
            <a:off x="0" y="41564"/>
            <a:ext cx="11409218" cy="76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Key Analysis Questions :</a:t>
            </a:r>
            <a:endParaRPr lang="en-IN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73CE3-CE4A-F405-6957-119D344D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5352"/>
            <a:ext cx="4263241" cy="3659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1E580-6CAE-F2D4-4B84-D40368B8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3" y="1785351"/>
            <a:ext cx="5104621" cy="3659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E33C43-0337-C474-8C6C-A09044753CA0}"/>
              </a:ext>
            </a:extLst>
          </p:cNvPr>
          <p:cNvSpPr txBox="1"/>
          <p:nvPr/>
        </p:nvSpPr>
        <p:spPr>
          <a:xfrm>
            <a:off x="734294" y="13236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DD5D1-1DD2-9BEE-42B8-41A79DB81F24}"/>
              </a:ext>
            </a:extLst>
          </p:cNvPr>
          <p:cNvSpPr txBox="1"/>
          <p:nvPr/>
        </p:nvSpPr>
        <p:spPr>
          <a:xfrm>
            <a:off x="5995554" y="1365252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08422A6-E4FF-14F2-334D-41194483E05D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56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5A713-E40F-5750-444F-3F999FE7C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327E7F-43B5-599A-371A-2F472053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What are the top 5 countries by GDP in the most recent year?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28A1D-1355-7027-3D92-1E018C98CD9A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B57B9-32FC-1EE3-3F4C-EE1CFC4D9C55}"/>
              </a:ext>
            </a:extLst>
          </p:cNvPr>
          <p:cNvSpPr txBox="1"/>
          <p:nvPr/>
        </p:nvSpPr>
        <p:spPr>
          <a:xfrm>
            <a:off x="5995554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7F9254-54D1-0C09-18F0-8F4FDFD7E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8" y="1365252"/>
            <a:ext cx="4903367" cy="4121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7AC0F-49FC-F172-E6E6-6855A56E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65251"/>
            <a:ext cx="4523510" cy="2832675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81B16D10-7D32-4656-0429-545C980C6BED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280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2B202-E776-41DF-E039-2FBB5673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65D7CC-7F01-2BC5-9877-52582219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Compare energy production and consumption by country and year.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05AE1-8EDB-0F72-D3C7-1E41F257C3A4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5F9CB-B057-724C-DFBA-4A6E69D6B2D1}"/>
              </a:ext>
            </a:extLst>
          </p:cNvPr>
          <p:cNvSpPr txBox="1"/>
          <p:nvPr/>
        </p:nvSpPr>
        <p:spPr>
          <a:xfrm>
            <a:off x="5995554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65632-ED1B-5435-98EA-0D1C46B8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70" y="1350765"/>
            <a:ext cx="4962612" cy="3969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095AF-E340-CD52-A801-D3A66974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636" y="1347928"/>
            <a:ext cx="4727864" cy="3969379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210F37D3-541D-B0DB-23B3-A54965634DF7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417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29A0B-55DE-0D6E-A75A-1EA0377F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62175F-E89F-BA37-2F61-EE419A1A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Which energy types contribute most to emissions across all countries?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5D39C-ADD5-F094-9AF3-FC7E39053680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32F81-07EA-E4C6-4E62-F14BEDC42BDC}"/>
              </a:ext>
            </a:extLst>
          </p:cNvPr>
          <p:cNvSpPr txBox="1"/>
          <p:nvPr/>
        </p:nvSpPr>
        <p:spPr>
          <a:xfrm>
            <a:off x="5995554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F06DF-02F5-38E7-3076-41D0E91C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891" b="7909"/>
          <a:stretch>
            <a:fillRect/>
          </a:stretch>
        </p:blipFill>
        <p:spPr>
          <a:xfrm>
            <a:off x="828075" y="1365252"/>
            <a:ext cx="4897316" cy="41627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2B93F2-5DF5-1036-7DCA-A3EDF49B48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95"/>
          <a:stretch>
            <a:fillRect/>
          </a:stretch>
        </p:blipFill>
        <p:spPr>
          <a:xfrm>
            <a:off x="6096000" y="1527463"/>
            <a:ext cx="4731327" cy="2712028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2D8FC600-0719-9397-0348-812B7704ADBC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50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CD389-227B-7822-F7B0-3F40F59F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270233-B7F4-1660-022D-0B2069F6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How have global emissions changed year over year?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9FA46-6CAC-BA60-873F-49D69565F74A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0C4C1-0CDD-6851-2570-DC7FC813FCE1}"/>
              </a:ext>
            </a:extLst>
          </p:cNvPr>
          <p:cNvSpPr txBox="1"/>
          <p:nvPr/>
        </p:nvSpPr>
        <p:spPr>
          <a:xfrm>
            <a:off x="5995554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70AA61-B0C9-3770-6AB7-CFF3D6AD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25" b="10575"/>
          <a:stretch>
            <a:fillRect/>
          </a:stretch>
        </p:blipFill>
        <p:spPr>
          <a:xfrm>
            <a:off x="772391" y="1365251"/>
            <a:ext cx="5108864" cy="3944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2314C9-88C8-1B9A-D167-2D21600F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350766"/>
            <a:ext cx="4006953" cy="3117326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0A3980EC-5065-F000-D2E4-4FCF9F7FB759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66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E6047-3F84-31DB-B1BE-EE04CE33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573C4B-A3B1-0924-CBDE-46D6817D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How has population growth affected total emissions in each country?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37998-9CBA-F3B9-DC7F-1464858EB314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47DFF-EE59-D24D-42D6-4AB3F41FD0DE}"/>
              </a:ext>
            </a:extLst>
          </p:cNvPr>
          <p:cNvSpPr txBox="1"/>
          <p:nvPr/>
        </p:nvSpPr>
        <p:spPr>
          <a:xfrm>
            <a:off x="5995554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4A6A6-C434-A705-7B0A-E978259F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19" y="1365251"/>
            <a:ext cx="4863463" cy="4173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6A8F-DAEA-C1BA-3413-A7878DAA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509" y="1365250"/>
            <a:ext cx="4863463" cy="4173104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810BA916-D1D7-4593-4EB1-50345CDD0411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645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47BB5-B567-0DAB-2B55-0895E325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09FFD0B-71C1-29EB-136C-41C53F30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What is the emission-to-GDP ratio for each country by year?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D5776-6DE9-314B-AC48-B1A414C9122B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D3C9F-5498-4A92-4700-1D47BF54756F}"/>
              </a:ext>
            </a:extLst>
          </p:cNvPr>
          <p:cNvSpPr txBox="1"/>
          <p:nvPr/>
        </p:nvSpPr>
        <p:spPr>
          <a:xfrm>
            <a:off x="6421581" y="889099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FCF41-719C-FBB0-44C2-54A3728F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2" y="1350764"/>
            <a:ext cx="5547841" cy="4322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4DCA1-E0DE-220E-78A4-D1DF80EF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96" y="1351723"/>
            <a:ext cx="4320059" cy="4321712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3371B85E-306C-62FB-1801-F84222FBC3F4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500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76C79-8258-9740-3752-D6E9F0541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17F336-19B1-9A3A-F10D-D4F28F9F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What is the energy consumption per capita for each country over the last decade?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2B5A5-8429-2057-02A9-C897AFBD9BA1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A14B4-BDFB-7822-AD65-89B1EE7DB834}"/>
              </a:ext>
            </a:extLst>
          </p:cNvPr>
          <p:cNvSpPr txBox="1"/>
          <p:nvPr/>
        </p:nvSpPr>
        <p:spPr>
          <a:xfrm>
            <a:off x="6909958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336E-824F-7BFA-F2A0-2F54CB92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2" y="1365251"/>
            <a:ext cx="6012701" cy="4603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65620-36CF-DA55-9926-B23CCB428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250" y="1365249"/>
            <a:ext cx="4190633" cy="4589163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C0B0BE03-02BD-0827-D186-B959373B8D53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0245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CBD530-13BA-4EC8-0539-B5353419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8D75BD-CE42-A11B-3BEC-C548EBDF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Which countries have improved (reduced) their per capita emissions the most over the last decade?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E36090F-C1CC-8273-1BD4-A0AA453A3A07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AD200-6978-26CC-316D-6465E6735DEE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50E59-0941-14F7-7618-68D5236216CC}"/>
              </a:ext>
            </a:extLst>
          </p:cNvPr>
          <p:cNvSpPr txBox="1"/>
          <p:nvPr/>
        </p:nvSpPr>
        <p:spPr>
          <a:xfrm>
            <a:off x="6525495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E5483-BDCA-F139-5F8B-626F9F8C1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031" y="1365251"/>
            <a:ext cx="5143946" cy="4162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3E4A6-EC65-F046-2F92-1600231C8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92" y="1422742"/>
            <a:ext cx="5638799" cy="41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B48C-0C69-8258-B067-70A8EC53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736"/>
            <a:ext cx="3932237" cy="71763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About me:</a:t>
            </a:r>
            <a:endParaRPr lang="en-IN" sz="4400" b="1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201485-82F6-06FC-7CD7-7CC9988D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29"/>
            <a:ext cx="4260816" cy="6128795"/>
          </a:xfrm>
          <a:prstGeom prst="rect">
            <a:avLst/>
          </a:prstGeom>
        </p:spPr>
      </p:pic>
      <p:graphicFrame>
        <p:nvGraphicFramePr>
          <p:cNvPr id="26" name="Text Placeholder 10">
            <a:extLst>
              <a:ext uri="{FF2B5EF4-FFF2-40B4-BE49-F238E27FC236}">
                <a16:creationId xmlns:a16="http://schemas.microsoft.com/office/drawing/2014/main" id="{C9F56522-4BC9-68D9-AA6E-938946144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11328"/>
              </p:ext>
            </p:extLst>
          </p:nvPr>
        </p:nvGraphicFramePr>
        <p:xfrm>
          <a:off x="4260817" y="0"/>
          <a:ext cx="763795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eform 3">
            <a:extLst>
              <a:ext uri="{FF2B5EF4-FFF2-40B4-BE49-F238E27FC236}">
                <a16:creationId xmlns:a16="http://schemas.microsoft.com/office/drawing/2014/main" id="{32DBD8B8-CDF7-260D-C514-A44BB8E637C1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75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04723-B082-95C0-262C-DE437BC7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11870-3892-1A94-D571-0EAD4C6A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206595"/>
            <a:ext cx="11409218" cy="76055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What is the global share (%) of emissions by country?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B103-0C64-56EA-ACF2-531777303B66}"/>
              </a:ext>
            </a:extLst>
          </p:cNvPr>
          <p:cNvSpPr txBox="1"/>
          <p:nvPr/>
        </p:nvSpPr>
        <p:spPr>
          <a:xfrm>
            <a:off x="772392" y="889100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Query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03AE1-9C05-381F-4808-A1EB9FE546B2}"/>
              </a:ext>
            </a:extLst>
          </p:cNvPr>
          <p:cNvSpPr txBox="1"/>
          <p:nvPr/>
        </p:nvSpPr>
        <p:spPr>
          <a:xfrm>
            <a:off x="6743705" y="903587"/>
            <a:ext cx="146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18558-A7BA-6FC7-BEDA-992D38C1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2"/>
          <a:stretch>
            <a:fillRect/>
          </a:stretch>
        </p:blipFill>
        <p:spPr>
          <a:xfrm>
            <a:off x="862444" y="1371233"/>
            <a:ext cx="5747373" cy="4146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28719-8ADC-6B6F-886D-35860047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212" y="1365251"/>
            <a:ext cx="3999119" cy="4146339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3E753890-C5B6-A322-0F7F-BE68F6D5D45A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5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B350D-A34E-4BA7-10B6-A5F3779F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399576-6541-123C-1D2A-5B89CF1C7106}"/>
              </a:ext>
            </a:extLst>
          </p:cNvPr>
          <p:cNvSpPr txBox="1">
            <a:spLocks/>
          </p:cNvSpPr>
          <p:nvPr/>
        </p:nvSpPr>
        <p:spPr>
          <a:xfrm>
            <a:off x="41563" y="82885"/>
            <a:ext cx="10390909" cy="683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Insights :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53706F2A-27AF-F849-BDA4-9814F8E13C68}"/>
              </a:ext>
            </a:extLst>
          </p:cNvPr>
          <p:cNvSpPr txBox="1">
            <a:spLocks/>
          </p:cNvSpPr>
          <p:nvPr/>
        </p:nvSpPr>
        <p:spPr>
          <a:xfrm>
            <a:off x="378107" y="847701"/>
            <a:ext cx="11435786" cy="531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Global energy consumption is rising</a:t>
            </a:r>
            <a:r>
              <a:rPr lang="en-US" sz="2400" dirty="0">
                <a:latin typeface="Aptos Narrow" panose="020B0004020202020204" pitchFamily="34" charset="0"/>
              </a:rPr>
              <a:t>, mainly due to population growth and economic development.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A small number of countries</a:t>
            </a:r>
            <a:r>
              <a:rPr lang="en-US" sz="2400" dirty="0">
                <a:latin typeface="Aptos Narrow" panose="020B0004020202020204" pitchFamily="34" charset="0"/>
              </a:rPr>
              <a:t> (China, USA, India) account for a major share of energy use and emissions.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Fossil fuels dominate energy supply</a:t>
            </a:r>
            <a:r>
              <a:rPr lang="en-US" sz="2400" dirty="0">
                <a:latin typeface="Aptos Narrow" panose="020B0004020202020204" pitchFamily="34" charset="0"/>
              </a:rPr>
              <a:t>, making them the primary source of global emissions.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Global energy consumption continues to rise</a:t>
            </a:r>
            <a:r>
              <a:rPr lang="en-US" sz="2400" dirty="0">
                <a:latin typeface="Aptos Narrow" panose="020B0004020202020204" pitchFamily="34" charset="0"/>
              </a:rPr>
              <a:t>, driven by population growth and expanding economic activity.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A small group of countries - China, the USA, and India - contribute a significant share of global energy use and emissions</a:t>
            </a:r>
            <a:r>
              <a:rPr lang="en-US" sz="2400" dirty="0">
                <a:latin typeface="Aptos Narrow" panose="020B0004020202020204" pitchFamily="34" charset="0"/>
              </a:rPr>
              <a:t>, highlighting their critical role in sustainability efforts.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Fossil fuels remain the dominant energy sources</a:t>
            </a:r>
            <a:r>
              <a:rPr lang="en-US" sz="2400" dirty="0">
                <a:latin typeface="Aptos Narrow" panose="020B0004020202020204" pitchFamily="34" charset="0"/>
              </a:rPr>
              <a:t>, making them the primary contributors to global emissions and environmental impact.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6C7F922-5346-696C-EA87-D010951BA491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26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D9A8B-AFCB-4CAE-AEB3-88778BBF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A321DB-2444-27DC-4ABC-3B593728025D}"/>
              </a:ext>
            </a:extLst>
          </p:cNvPr>
          <p:cNvSpPr txBox="1">
            <a:spLocks/>
          </p:cNvSpPr>
          <p:nvPr/>
        </p:nvSpPr>
        <p:spPr>
          <a:xfrm>
            <a:off x="51954" y="82885"/>
            <a:ext cx="10390909" cy="683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Copperplate Gothic 32 AB Bold"/>
              </a:rPr>
              <a:t>Recommendations</a:t>
            </a: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: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DE8AACDD-37FA-5159-3B25-1B4AC58FED23}"/>
              </a:ext>
            </a:extLst>
          </p:cNvPr>
          <p:cNvSpPr txBox="1">
            <a:spLocks/>
          </p:cNvSpPr>
          <p:nvPr/>
        </p:nvSpPr>
        <p:spPr>
          <a:xfrm>
            <a:off x="367716" y="858092"/>
            <a:ext cx="11435786" cy="531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Increase renewable energy usage</a:t>
            </a:r>
            <a:r>
              <a:rPr lang="en-US" sz="2400" dirty="0">
                <a:latin typeface="Aptos Narrow" panose="020B0004020202020204" pitchFamily="34" charset="0"/>
              </a:rPr>
              <a:t> to reduce emissions and minimize dependence on fossil fuels.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Improve energy efficiency</a:t>
            </a:r>
            <a:r>
              <a:rPr lang="en-US" sz="2400" dirty="0">
                <a:latin typeface="Aptos Narrow" panose="020B0004020202020204" pitchFamily="34" charset="0"/>
              </a:rPr>
              <a:t> through cleaner technologies, modern infrastructure, and better energy management practices.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Promote data-driven decision-making</a:t>
            </a:r>
            <a:r>
              <a:rPr lang="en-US" sz="2400" dirty="0">
                <a:latin typeface="Aptos Narrow" panose="020B0004020202020204" pitchFamily="34" charset="0"/>
              </a:rPr>
              <a:t> by continuously analyzing energy consumption, emissions, GDP, and population trends.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Encourage investment in low-carbon technologies</a:t>
            </a:r>
            <a:r>
              <a:rPr lang="en-US" sz="2400" dirty="0">
                <a:latin typeface="Aptos Narrow" panose="020B0004020202020204" pitchFamily="34" charset="0"/>
              </a:rPr>
              <a:t> to support long-term sustainable development.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Strengthen international benchmarking and collaboration</a:t>
            </a:r>
            <a:r>
              <a:rPr lang="en-US" sz="2400" dirty="0">
                <a:latin typeface="Aptos Narrow" panose="020B0004020202020204" pitchFamily="34" charset="0"/>
              </a:rPr>
              <a:t> to adopt best practices from energy-efficient countries.</a:t>
            </a:r>
            <a:endParaRPr lang="en-IN" sz="2400" dirty="0">
              <a:latin typeface="Aptos Narrow" panose="020B0004020202020204" pitchFamily="34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7490F63B-D8AB-E4BF-BB19-41015FB9E454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6D826C-822F-051D-DA84-D78857BD6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Adopt sustainable energy policies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balance economic growth with environmental protection.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4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92B54F-7024-78BA-F9FF-9F87972AF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020-66AE-102F-93C4-0EFCE58762E0}"/>
              </a:ext>
            </a:extLst>
          </p:cNvPr>
          <p:cNvSpPr txBox="1">
            <a:spLocks/>
          </p:cNvSpPr>
          <p:nvPr/>
        </p:nvSpPr>
        <p:spPr>
          <a:xfrm>
            <a:off x="31172" y="114058"/>
            <a:ext cx="10390909" cy="683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 :</a:t>
            </a:r>
            <a:endParaRPr lang="en-IN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F20C8F5-78E4-CEAB-0275-DA9B365789EC}"/>
              </a:ext>
            </a:extLst>
          </p:cNvPr>
          <p:cNvSpPr txBox="1">
            <a:spLocks/>
          </p:cNvSpPr>
          <p:nvPr/>
        </p:nvSpPr>
        <p:spPr>
          <a:xfrm>
            <a:off x="388498" y="878874"/>
            <a:ext cx="11435786" cy="531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Energy consumption and emissions are concentrated in a few large economies</a:t>
            </a:r>
            <a:r>
              <a:rPr lang="en-US" sz="2400" dirty="0">
                <a:latin typeface="Aptos Narrow" panose="020B0004020202020204" pitchFamily="34" charset="0"/>
              </a:rPr>
              <a:t>, mainly due to high population, industrial activity, and economic growth.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Fossil fuels remain the major source of emissions</a:t>
            </a:r>
            <a:r>
              <a:rPr lang="en-US" sz="2400" dirty="0">
                <a:latin typeface="Aptos Narrow" panose="020B0004020202020204" pitchFamily="34" charset="0"/>
              </a:rPr>
              <a:t>, especially coal, oil, and gas, showing a strong link between energy use and environmental impact.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Some countries show better energy efficiency</a:t>
            </a:r>
            <a:r>
              <a:rPr lang="en-US" sz="2400" dirty="0">
                <a:latin typeface="Aptos Narrow" panose="020B0004020202020204" pitchFamily="34" charset="0"/>
              </a:rPr>
              <a:t>, producing more economic output with relatively lower emissions.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Population growth and rising energy demand directly increase emissions</a:t>
            </a:r>
            <a:r>
              <a:rPr lang="en-US" sz="2400" dirty="0">
                <a:latin typeface="Aptos Narrow" panose="020B0004020202020204" pitchFamily="34" charset="0"/>
              </a:rPr>
              <a:t>, highlighting the need for sustainable energy planning.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ptos Narrow" panose="020B0004020202020204" pitchFamily="34" charset="0"/>
              </a:rPr>
              <a:t>Renewable energy adoption and efficiency improvements are critical</a:t>
            </a:r>
            <a:r>
              <a:rPr lang="en-US" sz="2400" dirty="0">
                <a:latin typeface="Aptos Narrow" panose="020B0004020202020204" pitchFamily="34" charset="0"/>
              </a:rPr>
              <a:t> to reducing emissions while supporting economic development.</a:t>
            </a:r>
            <a:endParaRPr lang="en-IN" sz="2400" dirty="0">
              <a:latin typeface="Aptos Narrow" panose="020B0004020202020204" pitchFamily="34" charset="0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2084A9F-AEF0-EE68-2517-F5FEA4F93666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673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B4AAE-4AEF-FE24-3F23-7A84C1DF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12071D65-64F4-ED29-146B-1C0A9AE35015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053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248B1-39CD-EFA1-7E7D-7A211323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ECED5A60-C4A4-87D5-43B7-79ABBDA390D4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9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1DD92-6B99-8BB1-2A44-2144AFA4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4CC329-F3C3-30EE-FAD4-3D45CA72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432"/>
            <a:ext cx="10515600" cy="82556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Agenda :</a:t>
            </a:r>
            <a:endParaRPr lang="en-IN" sz="4400" b="1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2250B-C9AC-C94C-1BA3-525C6B218DB5}"/>
              </a:ext>
            </a:extLst>
          </p:cNvPr>
          <p:cNvSpPr txBox="1"/>
          <p:nvPr/>
        </p:nvSpPr>
        <p:spPr>
          <a:xfrm>
            <a:off x="455019" y="935174"/>
            <a:ext cx="751556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Business Problem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Objective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Entity Relationship (ER) Diagram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Schema Explanation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Tables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Key Analysis Questions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Key Insights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Recommendations</a:t>
            </a:r>
          </a:p>
          <a:p>
            <a:pPr marL="571500" indent="-571500" algn="just">
              <a:buSzPct val="120000"/>
              <a:buFont typeface="Wingdings" panose="05000000000000000000" pitchFamily="2" charset="2"/>
              <a:buChar char="ü"/>
            </a:pPr>
            <a:r>
              <a:rPr lang="en-US" sz="3700" b="1" dirty="0">
                <a:latin typeface="Bahnschrift SemiBold Condensed" panose="020B0502040204020203" pitchFamily="34" charset="0"/>
              </a:rPr>
              <a:t> Conclusion</a:t>
            </a: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640624F6-57DC-6FB6-64DA-F4C4FE074F05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69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38145-8443-16D2-284C-8016C012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5983FD-4893-92D7-4885-D98847AD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432"/>
            <a:ext cx="10515600" cy="82556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Business problem :</a:t>
            </a:r>
            <a:endParaRPr lang="en-IN" sz="4400" b="1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2554E-05DB-F696-578A-8DC4EDD25C47}"/>
              </a:ext>
            </a:extLst>
          </p:cNvPr>
          <p:cNvSpPr txBox="1"/>
          <p:nvPr/>
        </p:nvSpPr>
        <p:spPr>
          <a:xfrm>
            <a:off x="349823" y="933000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Narrow" panose="020B0004020202020204" pitchFamily="34" charset="0"/>
              </a:rPr>
              <a:t>Rising energy demand and emissions</a:t>
            </a:r>
            <a:r>
              <a:rPr lang="en-US" sz="2400" dirty="0">
                <a:latin typeface="Aptos Narrow" panose="020B0004020202020204" pitchFamily="34" charset="0"/>
              </a:rPr>
              <a:t> make it difficult to balance economic growth with environmental sustainability.</a:t>
            </a:r>
          </a:p>
          <a:p>
            <a:pPr marL="342900" indent="-342900" algn="just"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Aptos Narrow" panose="020B0004020202020204" pitchFamily="34" charset="0"/>
              </a:rPr>
              <a:t>There is a </a:t>
            </a:r>
            <a:r>
              <a:rPr lang="en-US" sz="2400" b="1" dirty="0">
                <a:latin typeface="Aptos Narrow" panose="020B0004020202020204" pitchFamily="34" charset="0"/>
              </a:rPr>
              <a:t>lack of integrated data analysis</a:t>
            </a:r>
            <a:r>
              <a:rPr lang="en-US" sz="2400" dirty="0">
                <a:latin typeface="Aptos Narrow" panose="020B0004020202020204" pitchFamily="34" charset="0"/>
              </a:rPr>
              <a:t> linking energy consumption, production, emissions, GDP, and population.</a:t>
            </a:r>
          </a:p>
          <a:p>
            <a:pPr marL="342900" indent="-342900" algn="just"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latin typeface="Aptos Narrow" panose="020B0004020202020204" pitchFamily="34" charset="0"/>
              </a:rPr>
              <a:t>Decision-makers struggle to </a:t>
            </a:r>
            <a:r>
              <a:rPr lang="en-US" sz="2400" b="1" dirty="0">
                <a:latin typeface="Aptos Narrow" panose="020B0004020202020204" pitchFamily="34" charset="0"/>
              </a:rPr>
              <a:t>identify inefficiencies and compare country-level performance</a:t>
            </a:r>
            <a:r>
              <a:rPr lang="en-US" sz="2400" dirty="0">
                <a:latin typeface="Aptos Narrow" panose="020B0004020202020204" pitchFamily="34" charset="0"/>
              </a:rPr>
              <a:t> using reliable insights.</a:t>
            </a:r>
          </a:p>
          <a:p>
            <a:pPr marL="342900" indent="-342900" algn="just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Narrow" panose="020B0004020202020204" pitchFamily="34" charset="0"/>
              </a:rPr>
              <a:t>Data-driven insights are needed</a:t>
            </a:r>
            <a:r>
              <a:rPr lang="en-US" sz="2400" dirty="0">
                <a:latin typeface="Aptos Narrow" panose="020B0004020202020204" pitchFamily="34" charset="0"/>
              </a:rPr>
              <a:t> to support sustainable energy planning and low-carbon policy decisions.</a:t>
            </a:r>
          </a:p>
          <a:p>
            <a:pPr marL="342900" indent="-342900" algn="just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Narrow" panose="020B0004020202020204" pitchFamily="34" charset="0"/>
              </a:rPr>
              <a:t>Limited visibility into long-term trends</a:t>
            </a:r>
            <a:r>
              <a:rPr lang="en-US" sz="2400" dirty="0">
                <a:latin typeface="Aptos Narrow" panose="020B0004020202020204" pitchFamily="34" charset="0"/>
              </a:rPr>
              <a:t> makes it hard to understand how energy usage and emissions evolve over time.</a:t>
            </a:r>
            <a:endParaRPr lang="en-US" sz="2400" b="1" dirty="0">
              <a:latin typeface="Aptos Narrow" panose="020B0004020202020204" pitchFamily="34" charset="0"/>
            </a:endParaRPr>
          </a:p>
          <a:p>
            <a:pPr marL="342900" indent="-342900" algn="just">
              <a:buSzPct val="12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Narrow" panose="020B0004020202020204" pitchFamily="34" charset="0"/>
              </a:rPr>
              <a:t>Insufficient benchmarking against global best practices</a:t>
            </a:r>
            <a:r>
              <a:rPr lang="en-US" sz="2400" dirty="0">
                <a:latin typeface="Aptos Narrow" panose="020B0004020202020204" pitchFamily="34" charset="0"/>
              </a:rPr>
              <a:t> restricts the ability to adopt effective and cleaner energy strategies.</a:t>
            </a:r>
            <a:endParaRPr lang="en-US" sz="2400" b="1" dirty="0">
              <a:latin typeface="Aptos Narrow" panose="020B0004020202020204" pitchFamily="34" charset="0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FB303A08-AB07-71CF-7309-0525F03003BC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67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4CF94-3EEB-7DD3-F7F9-B8BDFD04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5C27-E9B1-67CA-7B71-45F38C74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6"/>
            <a:ext cx="10515600" cy="82556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Objective:</a:t>
            </a:r>
            <a:endParaRPr lang="en-IN" sz="4400" b="1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9116C-7EE3-2DDB-2B1F-74EC449AE826}"/>
              </a:ext>
            </a:extLst>
          </p:cNvPr>
          <p:cNvSpPr txBox="1"/>
          <p:nvPr/>
        </p:nvSpPr>
        <p:spPr>
          <a:xfrm>
            <a:off x="335404" y="826674"/>
            <a:ext cx="113123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ptos Narrow" panose="020B0004020202020204" pitchFamily="34" charset="0"/>
              </a:rPr>
              <a:t>The main objective of this project is to analyze global energy and environmental trends using a well-structured </a:t>
            </a:r>
            <a:r>
              <a:rPr lang="en-US" sz="2400" b="1" dirty="0">
                <a:latin typeface="Aptos Narrow" panose="020B0004020202020204" pitchFamily="34" charset="0"/>
              </a:rPr>
              <a:t>MySQL database</a:t>
            </a:r>
            <a:r>
              <a:rPr lang="en-US" sz="2400" dirty="0">
                <a:latin typeface="Aptos Narrow" panose="020B0004020202020204" pitchFamily="34" charset="0"/>
              </a:rPr>
              <a:t>. The project organizes data related to </a:t>
            </a:r>
            <a:r>
              <a:rPr lang="en-US" sz="2400" b="1" dirty="0">
                <a:latin typeface="Aptos Narrow" panose="020B0004020202020204" pitchFamily="34" charset="0"/>
              </a:rPr>
              <a:t>countries, energy consumption, production, emissions, GDP, and population</a:t>
            </a:r>
            <a:r>
              <a:rPr lang="en-US" sz="2400" dirty="0">
                <a:latin typeface="Aptos Narrow" panose="020B0004020202020204" pitchFamily="34" charset="0"/>
              </a:rPr>
              <a:t> in a relational format for effective analysis.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8B988-1391-9377-F11F-0069910EC9BB}"/>
              </a:ext>
            </a:extLst>
          </p:cNvPr>
          <p:cNvSpPr txBox="1"/>
          <p:nvPr/>
        </p:nvSpPr>
        <p:spPr>
          <a:xfrm>
            <a:off x="314622" y="2368668"/>
            <a:ext cx="6914033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ptos Narrow" panose="020B0004020202020204" pitchFamily="34" charset="0"/>
              </a:rPr>
              <a:t>Using SQL queries, the project examines energy production and consumption patterns across countries and studies how </a:t>
            </a:r>
            <a:r>
              <a:rPr lang="en-US" sz="2400" b="1" dirty="0">
                <a:latin typeface="Aptos Narrow" panose="020B0004020202020204" pitchFamily="34" charset="0"/>
              </a:rPr>
              <a:t>emissions, population growth, and economic factors</a:t>
            </a:r>
            <a:r>
              <a:rPr lang="en-US" sz="2400" dirty="0">
                <a:latin typeface="Aptos Narrow" panose="020B0004020202020204" pitchFamily="34" charset="0"/>
              </a:rPr>
              <a:t> influence energy usage.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IN" sz="500" dirty="0">
              <a:effectLst/>
              <a:latin typeface="Aptos Narrow" panose="020B00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ptos Narrow" panose="020B0004020202020204" pitchFamily="34" charset="0"/>
              </a:rPr>
              <a:t>The goal is to transform raw global data into </a:t>
            </a:r>
            <a:r>
              <a:rPr lang="en-US" sz="2400" b="1" dirty="0">
                <a:latin typeface="Aptos Narrow" panose="020B0004020202020204" pitchFamily="34" charset="0"/>
              </a:rPr>
              <a:t>meaningful insights</a:t>
            </a:r>
            <a:r>
              <a:rPr lang="en-US" sz="2400" dirty="0">
                <a:latin typeface="Aptos Narrow" panose="020B0004020202020204" pitchFamily="34" charset="0"/>
              </a:rPr>
              <a:t> that enable country comparisons, evaluate environmental performance, and support </a:t>
            </a:r>
            <a:r>
              <a:rPr lang="en-US" sz="2400" b="1" dirty="0">
                <a:latin typeface="Aptos Narrow" panose="020B0004020202020204" pitchFamily="34" charset="0"/>
              </a:rPr>
              <a:t>data-driven decisions</a:t>
            </a:r>
            <a:r>
              <a:rPr lang="en-US" sz="2400" dirty="0">
                <a:latin typeface="Aptos Narrow" panose="020B0004020202020204" pitchFamily="34" charset="0"/>
              </a:rPr>
              <a:t> for sustainable energy management.</a:t>
            </a:r>
            <a:endParaRPr lang="en-IN" sz="2400" dirty="0">
              <a:effectLst/>
              <a:latin typeface="Aptos Narrow" panose="020B0004020202020204" pitchFamily="34" charset="0"/>
            </a:endParaRPr>
          </a:p>
          <a:p>
            <a:pPr algn="just"/>
            <a:endParaRPr lang="en-IN" sz="2200" dirty="0">
              <a:latin typeface="Aptos Narrow" panose="020B00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D8D8F15-1A5E-E003-EB8F-98E6AA1D6E88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93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89F2C-0E02-E6F1-DF80-D4563426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B4A52-AAD6-13A1-FAE8-B4689771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9803757" cy="82375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Entity Relationship (ER) Diagram :</a:t>
            </a:r>
            <a:endParaRPr lang="en-IN" sz="4400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003FA62F-4A8F-8EB0-1F6A-15B8C3904C2A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295D5-8CC3-FC41-49E8-9017FA851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t="1551" r="2786" b="2096"/>
          <a:stretch>
            <a:fillRect/>
          </a:stretch>
        </p:blipFill>
        <p:spPr>
          <a:xfrm>
            <a:off x="259773" y="831272"/>
            <a:ext cx="7626926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3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A2DD-F3AE-4828-813F-55EF7ED7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520A-0D58-19FE-4C0D-FFD65C6A7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712"/>
            <a:ext cx="9144000" cy="683288"/>
          </a:xfrm>
        </p:spPr>
        <p:txBody>
          <a:bodyPr>
            <a:normAutofit fontScale="90000"/>
          </a:bodyPr>
          <a:lstStyle/>
          <a:p>
            <a:pPr algn="just"/>
            <a:r>
              <a:rPr lang="en-IN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Schema</a:t>
            </a:r>
            <a:r>
              <a:rPr lang="en-IN" sz="4400" b="1" dirty="0"/>
              <a:t> </a:t>
            </a:r>
            <a:r>
              <a:rPr lang="en-IN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Explanation :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462266-ACD5-CECE-8422-2267672C8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07" y="868483"/>
            <a:ext cx="11435786" cy="531239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 Narrow" panose="020B0004020202020204" pitchFamily="34" charset="0"/>
              </a:rPr>
              <a:t>The schema is designed to analyze </a:t>
            </a:r>
            <a:r>
              <a:rPr lang="en-US" b="1" dirty="0">
                <a:latin typeface="Aptos Narrow" panose="020B0004020202020204" pitchFamily="34" charset="0"/>
              </a:rPr>
              <a:t>global energy consumption, production, emissions, GDP, and population</a:t>
            </a:r>
            <a:r>
              <a:rPr lang="en-US" dirty="0">
                <a:latin typeface="Aptos Narrow" panose="020B0004020202020204" pitchFamily="34" charset="0"/>
              </a:rPr>
              <a:t> using a structured </a:t>
            </a:r>
            <a:r>
              <a:rPr lang="en-US" b="1" dirty="0">
                <a:latin typeface="Aptos Narrow" panose="020B0004020202020204" pitchFamily="34" charset="0"/>
              </a:rPr>
              <a:t>MySQL relational database</a:t>
            </a:r>
            <a:r>
              <a:rPr lang="en-US" dirty="0">
                <a:latin typeface="Aptos Narrow" panose="020B0004020202020204" pitchFamily="34" charset="0"/>
              </a:rPr>
              <a:t>. It enables efficient storage, retrieval, and comparison of energy and environmental data across countries and years.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Country (Master Table) 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The </a:t>
            </a:r>
            <a:r>
              <a:rPr lang="en-US" b="1" dirty="0">
                <a:latin typeface="Aptos Narrow" panose="020B0004020202020204" pitchFamily="34" charset="0"/>
              </a:rPr>
              <a:t>Country</a:t>
            </a:r>
            <a:r>
              <a:rPr lang="en-US" dirty="0">
                <a:latin typeface="Aptos Narrow" panose="020B0004020202020204" pitchFamily="34" charset="0"/>
              </a:rPr>
              <a:t> table acts as the </a:t>
            </a:r>
            <a:r>
              <a:rPr lang="en-US" b="1" dirty="0">
                <a:latin typeface="Aptos Narrow" panose="020B0004020202020204" pitchFamily="34" charset="0"/>
              </a:rPr>
              <a:t>master table </a:t>
            </a:r>
            <a:r>
              <a:rPr lang="en-US" dirty="0">
                <a:latin typeface="Aptos Narrow" panose="020B0004020202020204" pitchFamily="34" charset="0"/>
              </a:rPr>
              <a:t>in the schema. It stores unique country identifiers and country names. All other tables are connected to this table using foreign keys, ensuring </a:t>
            </a:r>
            <a:r>
              <a:rPr lang="en-US" b="1" dirty="0">
                <a:latin typeface="Aptos Narrow" panose="020B0004020202020204" pitchFamily="34" charset="0"/>
              </a:rPr>
              <a:t>data integrity and eliminating data redundancy</a:t>
            </a:r>
            <a:r>
              <a:rPr lang="en-US" dirty="0">
                <a:latin typeface="Aptos Narrow" panose="020B0004020202020204" pitchFamily="34" charset="0"/>
              </a:rPr>
              <a:t>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Production 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The </a:t>
            </a:r>
            <a:r>
              <a:rPr lang="en-US" b="1" dirty="0">
                <a:latin typeface="Aptos Narrow" panose="020B0004020202020204" pitchFamily="34" charset="0"/>
              </a:rPr>
              <a:t>Production</a:t>
            </a:r>
            <a:r>
              <a:rPr lang="en-US" dirty="0">
                <a:latin typeface="Aptos Narrow" panose="020B0004020202020204" pitchFamily="34" charset="0"/>
              </a:rPr>
              <a:t> table stores information about </a:t>
            </a:r>
            <a:r>
              <a:rPr lang="en-US" b="1" dirty="0">
                <a:latin typeface="Aptos Narrow" panose="020B0004020202020204" pitchFamily="34" charset="0"/>
              </a:rPr>
              <a:t>energy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b="1" dirty="0">
                <a:latin typeface="Aptos Narrow" panose="020B0004020202020204" pitchFamily="34" charset="0"/>
              </a:rPr>
              <a:t>produced</a:t>
            </a:r>
            <a:r>
              <a:rPr lang="en-US" dirty="0">
                <a:latin typeface="Aptos Narrow" panose="020B0004020202020204" pitchFamily="34" charset="0"/>
              </a:rPr>
              <a:t> by each country, categorized by energy type and year. This table helps analyze energy generation patterns and compare production levels across countries.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8F52EC1-D433-C247-F709-0C4AD66C8280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8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076D1-C5D8-CFF2-0ABA-532F9D13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8E33-7419-09C2-522F-B87BE2303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50"/>
            <a:ext cx="9144000" cy="683288"/>
          </a:xfrm>
        </p:spPr>
        <p:txBody>
          <a:bodyPr>
            <a:normAutofit fontScale="90000"/>
          </a:bodyPr>
          <a:lstStyle/>
          <a:p>
            <a:pPr algn="just"/>
            <a:r>
              <a:rPr lang="en-IN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Schema</a:t>
            </a:r>
            <a:r>
              <a:rPr lang="en-IN" sz="4400" b="1" dirty="0"/>
              <a:t> </a:t>
            </a:r>
            <a:r>
              <a:rPr lang="en-IN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Explanation :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6F6B85-E1B9-DF00-674B-CBB5734B4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07" y="764311"/>
            <a:ext cx="11435786" cy="5312398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Consumption 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The </a:t>
            </a:r>
            <a:r>
              <a:rPr lang="en-US" b="1" dirty="0">
                <a:latin typeface="Aptos Narrow" panose="020B0004020202020204" pitchFamily="34" charset="0"/>
              </a:rPr>
              <a:t>Consumption</a:t>
            </a:r>
            <a:r>
              <a:rPr lang="en-US" dirty="0">
                <a:latin typeface="Aptos Narrow" panose="020B0004020202020204" pitchFamily="34" charset="0"/>
              </a:rPr>
              <a:t> table contains data on </a:t>
            </a:r>
            <a:r>
              <a:rPr lang="en-US" b="1" dirty="0">
                <a:latin typeface="Aptos Narrow" panose="020B0004020202020204" pitchFamily="34" charset="0"/>
              </a:rPr>
              <a:t>energy usage</a:t>
            </a:r>
            <a:r>
              <a:rPr lang="en-US" dirty="0">
                <a:latin typeface="Aptos Narrow" panose="020B0004020202020204" pitchFamily="34" charset="0"/>
              </a:rPr>
              <a:t> by countries for each year. It allows comparison between energy consumption and production to identify energy-demand and supply trends.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Emission :</a:t>
            </a:r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The </a:t>
            </a:r>
            <a:r>
              <a:rPr lang="en-US" b="1" dirty="0">
                <a:latin typeface="Aptos Narrow" panose="020B0004020202020204" pitchFamily="34" charset="0"/>
              </a:rPr>
              <a:t>Emission</a:t>
            </a:r>
            <a:r>
              <a:rPr lang="en-US" dirty="0">
                <a:latin typeface="Aptos Narrow" panose="020B0004020202020204" pitchFamily="34" charset="0"/>
              </a:rPr>
              <a:t> table records </a:t>
            </a:r>
            <a:r>
              <a:rPr lang="en-US" b="1" dirty="0">
                <a:latin typeface="Aptos Narrow" panose="020B0004020202020204" pitchFamily="34" charset="0"/>
              </a:rPr>
              <a:t>total emissions and per-capita emissions</a:t>
            </a:r>
            <a:r>
              <a:rPr lang="en-US" dirty="0">
                <a:latin typeface="Aptos Narrow" panose="020B0004020202020204" pitchFamily="34" charset="0"/>
              </a:rPr>
              <a:t> generated from different energy sources. This table is essential for assessing the </a:t>
            </a:r>
            <a:r>
              <a:rPr lang="en-US" b="1" dirty="0">
                <a:latin typeface="Aptos Narrow" panose="020B0004020202020204" pitchFamily="34" charset="0"/>
              </a:rPr>
              <a:t>environmental impact</a:t>
            </a:r>
            <a:r>
              <a:rPr lang="en-US" dirty="0">
                <a:latin typeface="Aptos Narrow" panose="020B0004020202020204" pitchFamily="34" charset="0"/>
              </a:rPr>
              <a:t> of energy consumption.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Population: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The </a:t>
            </a:r>
            <a:r>
              <a:rPr lang="en-US" b="1" dirty="0">
                <a:latin typeface="Aptos Narrow" panose="020B0004020202020204" pitchFamily="34" charset="0"/>
              </a:rPr>
              <a:t>Population</a:t>
            </a:r>
            <a:r>
              <a:rPr lang="en-US" dirty="0">
                <a:latin typeface="Aptos Narrow" panose="020B0004020202020204" pitchFamily="34" charset="0"/>
              </a:rPr>
              <a:t> table stores year-wise </a:t>
            </a:r>
            <a:r>
              <a:rPr lang="en-US" b="1" dirty="0">
                <a:latin typeface="Aptos Narrow" panose="020B0004020202020204" pitchFamily="34" charset="0"/>
              </a:rPr>
              <a:t>population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b="1" dirty="0">
                <a:latin typeface="Aptos Narrow" panose="020B0004020202020204" pitchFamily="34" charset="0"/>
              </a:rPr>
              <a:t>data</a:t>
            </a:r>
            <a:r>
              <a:rPr lang="en-US" dirty="0">
                <a:latin typeface="Aptos Narrow" panose="020B0004020202020204" pitchFamily="34" charset="0"/>
              </a:rPr>
              <a:t> for each country. It supports per-capita analysis and helps study how population growth affects energy consumption and emissions.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DA87CB-7D06-2488-1ECA-2D777C5543BD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013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D8A54C-8F33-BBA6-6C02-B18375CB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021-A653-46F4-A7C1-E115C707C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50"/>
            <a:ext cx="9144000" cy="683288"/>
          </a:xfrm>
        </p:spPr>
        <p:txBody>
          <a:bodyPr>
            <a:normAutofit fontScale="90000"/>
          </a:bodyPr>
          <a:lstStyle/>
          <a:p>
            <a:pPr algn="just"/>
            <a:r>
              <a:rPr lang="en-IN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Schema</a:t>
            </a:r>
            <a:r>
              <a:rPr lang="en-IN" sz="4400" b="1" dirty="0"/>
              <a:t> </a:t>
            </a:r>
            <a:r>
              <a:rPr lang="en-IN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Explanation :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5CCEB6C-79B5-1213-7199-661CA1EDC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07" y="764311"/>
            <a:ext cx="11435786" cy="5312398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GDP :</a:t>
            </a:r>
            <a:endParaRPr lang="en-IN" sz="2800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The </a:t>
            </a:r>
            <a:r>
              <a:rPr lang="en-US" b="1" dirty="0">
                <a:latin typeface="Aptos Narrow" panose="020B0004020202020204" pitchFamily="34" charset="0"/>
              </a:rPr>
              <a:t>GDP</a:t>
            </a:r>
            <a:r>
              <a:rPr lang="en-US" dirty="0">
                <a:latin typeface="Aptos Narrow" panose="020B0004020202020204" pitchFamily="34" charset="0"/>
              </a:rPr>
              <a:t> table contains economic data for each country by year. It helps evaluate the relationship between </a:t>
            </a:r>
            <a:r>
              <a:rPr lang="en-US" b="1" dirty="0">
                <a:latin typeface="Aptos Narrow" panose="020B0004020202020204" pitchFamily="34" charset="0"/>
              </a:rPr>
              <a:t>economic growth and energy usage</a:t>
            </a:r>
            <a:r>
              <a:rPr lang="en-US" dirty="0">
                <a:latin typeface="Aptos Narrow" panose="020B0004020202020204" pitchFamily="34" charset="0"/>
              </a:rPr>
              <a:t> and supports calculations such as emission-to-GDP ratios.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Overall, this schema supports </a:t>
            </a:r>
            <a:r>
              <a:rPr lang="en-US" b="1" dirty="0">
                <a:latin typeface="Aptos Narrow" panose="020B0004020202020204" pitchFamily="34" charset="0"/>
              </a:rPr>
              <a:t>trend analysis, cross-country comparisons, per-capita calculations, and sustainability evaluation</a:t>
            </a:r>
            <a:r>
              <a:rPr lang="en-US" dirty="0">
                <a:latin typeface="Aptos Narrow" panose="020B0004020202020204" pitchFamily="34" charset="0"/>
              </a:rPr>
              <a:t> by linking energy, environmental, economic, and population data in a well-organized relational structure.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20A5B3A-B58A-0552-BD7B-B377756EB4C8}"/>
              </a:ext>
            </a:extLst>
          </p:cNvPr>
          <p:cNvSpPr/>
          <p:nvPr/>
        </p:nvSpPr>
        <p:spPr>
          <a:xfrm>
            <a:off x="8956964" y="6205920"/>
            <a:ext cx="3235035" cy="760559"/>
          </a:xfrm>
          <a:custGeom>
            <a:avLst/>
            <a:gdLst/>
            <a:ahLst/>
            <a:cxnLst/>
            <a:rect l="l" t="t" r="r" b="b"/>
            <a:pathLst>
              <a:path w="6450838" h="1346073">
                <a:moveTo>
                  <a:pt x="0" y="0"/>
                </a:moveTo>
                <a:lnTo>
                  <a:pt x="6450838" y="0"/>
                </a:lnTo>
                <a:lnTo>
                  <a:pt x="6450838" y="1346073"/>
                </a:lnTo>
                <a:lnTo>
                  <a:pt x="0" y="134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3"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5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1139</Words>
  <Application>Microsoft Office PowerPoint</Application>
  <PresentationFormat>Widescreen</PresentationFormat>
  <Paragraphs>109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ADLaM Display</vt:lpstr>
      <vt:lpstr>Aptos</vt:lpstr>
      <vt:lpstr>Aptos Display</vt:lpstr>
      <vt:lpstr>Aptos Narrow</vt:lpstr>
      <vt:lpstr>Arial</vt:lpstr>
      <vt:lpstr>Arial Rounded MT Bold</vt:lpstr>
      <vt:lpstr>Bahnschrift SemiBold Condensed</vt:lpstr>
      <vt:lpstr>Times New Roman</vt:lpstr>
      <vt:lpstr>Wingdings</vt:lpstr>
      <vt:lpstr>Office Theme</vt:lpstr>
      <vt:lpstr>PowerPoint Presentation</vt:lpstr>
      <vt:lpstr> About me:</vt:lpstr>
      <vt:lpstr> Agenda :</vt:lpstr>
      <vt:lpstr> Business problem :</vt:lpstr>
      <vt:lpstr> Objective:</vt:lpstr>
      <vt:lpstr> Entity Relationship (ER) Diagram :</vt:lpstr>
      <vt:lpstr> Schema Explanation :</vt:lpstr>
      <vt:lpstr> Schema Explanation :</vt:lpstr>
      <vt:lpstr> Schema Explanation :</vt:lpstr>
      <vt:lpstr> Tables :</vt:lpstr>
      <vt:lpstr> What is the total emission per country for the most recent year available?</vt:lpstr>
      <vt:lpstr> What are the top 5 countries by GDP in the most recent year?</vt:lpstr>
      <vt:lpstr> Compare energy production and consumption by country and year.</vt:lpstr>
      <vt:lpstr> Which energy types contribute most to emissions across all countries?</vt:lpstr>
      <vt:lpstr> How have global emissions changed year over year?</vt:lpstr>
      <vt:lpstr> How has population growth affected total emissions in each country?</vt:lpstr>
      <vt:lpstr> What is the emission-to-GDP ratio for each country by year?</vt:lpstr>
      <vt:lpstr> What is the energy consumption per capita for each country over the last decade?</vt:lpstr>
      <vt:lpstr> Which countries have improved (reduced) their per capita emissions the most over the last decade?</vt:lpstr>
      <vt:lpstr> What is the global share (%) of emissions by country?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Prabhath Devalla</dc:creator>
  <cp:lastModifiedBy>Sai Prabhath Devalla</cp:lastModifiedBy>
  <cp:revision>41</cp:revision>
  <dcterms:created xsi:type="dcterms:W3CDTF">2025-12-21T15:07:57Z</dcterms:created>
  <dcterms:modified xsi:type="dcterms:W3CDTF">2025-12-22T11:27:02Z</dcterms:modified>
</cp:coreProperties>
</file>